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0"/>
  </p:notesMasterIdLst>
  <p:sldIdLst>
    <p:sldId id="256" r:id="rId2"/>
    <p:sldId id="297" r:id="rId3"/>
    <p:sldId id="296" r:id="rId4"/>
    <p:sldId id="257" r:id="rId5"/>
    <p:sldId id="269" r:id="rId6"/>
    <p:sldId id="268" r:id="rId7"/>
    <p:sldId id="285" r:id="rId8"/>
    <p:sldId id="289" r:id="rId9"/>
    <p:sldId id="294" r:id="rId10"/>
    <p:sldId id="288" r:id="rId11"/>
    <p:sldId id="295" r:id="rId12"/>
    <p:sldId id="291" r:id="rId13"/>
    <p:sldId id="290" r:id="rId14"/>
    <p:sldId id="298" r:id="rId15"/>
    <p:sldId id="299" r:id="rId16"/>
    <p:sldId id="300" r:id="rId17"/>
    <p:sldId id="301" r:id="rId18"/>
    <p:sldId id="266"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6" d="100"/>
          <a:sy n="86" d="100"/>
        </p:scale>
        <p:origin x="708"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E12B93-6382-48CC-BC8A-35F320DC748E}" type="datetimeFigureOut">
              <a:rPr lang="en-US" smtClean="0"/>
              <a:t>3/13/2022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F50E7A2-D703-4EAA-9401-6B90E9C58D83}" type="slidenum">
              <a:rPr lang="en-US" smtClean="0"/>
              <a:t>‹#›</a:t>
            </a:fld>
            <a:endParaRPr lang="en-US"/>
          </a:p>
        </p:txBody>
      </p:sp>
    </p:spTree>
    <p:extLst>
      <p:ext uri="{BB962C8B-B14F-4D97-AF65-F5344CB8AC3E}">
        <p14:creationId xmlns:p14="http://schemas.microsoft.com/office/powerpoint/2010/main" val="13538292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fld id="{E39AF7BB-2B75-49EC-ABE5-820577A643CB}" type="slidenum">
              <a:rPr lang="en-US" altLang="en-US" smtClean="0">
                <a:latin typeface="Arial" panose="020B0604020202020204" pitchFamily="34" charset="0"/>
              </a:rPr>
              <a:pPr/>
              <a:t>12</a:t>
            </a:fld>
            <a:endParaRPr lang="en-US" altLang="en-US" smtClean="0">
              <a:latin typeface="Arial" panose="020B0604020202020204" pitchFamily="34" charset="0"/>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p:spPr>
        <p:txBody>
          <a:bodyPr/>
          <a:lstStyle/>
          <a:p>
            <a:pPr eaLnBrk="1" hangingPunct="1"/>
            <a:endParaRPr lang="en-US" altLang="en-US" smtClean="0"/>
          </a:p>
        </p:txBody>
      </p:sp>
    </p:spTree>
    <p:extLst>
      <p:ext uri="{BB962C8B-B14F-4D97-AF65-F5344CB8AC3E}">
        <p14:creationId xmlns:p14="http://schemas.microsoft.com/office/powerpoint/2010/main" val="27335438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28D89707-C846-47DE-9ECB-0C75910ABA23}" type="datetimeFigureOut">
              <a:rPr lang="en-US" smtClean="0"/>
              <a:t>3/13/2022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DE4E08-6C90-446D-89F5-3B3453EADC24}" type="slidenum">
              <a:rPr lang="en-US" smtClean="0"/>
              <a:t>‹#›</a:t>
            </a:fld>
            <a:endParaRPr lang="en-US"/>
          </a:p>
        </p:txBody>
      </p:sp>
    </p:spTree>
    <p:extLst>
      <p:ext uri="{BB962C8B-B14F-4D97-AF65-F5344CB8AC3E}">
        <p14:creationId xmlns:p14="http://schemas.microsoft.com/office/powerpoint/2010/main" val="42667314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8D89707-C846-47DE-9ECB-0C75910ABA23}" type="datetimeFigureOut">
              <a:rPr lang="en-US" smtClean="0"/>
              <a:t>3/13/2022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DE4E08-6C90-446D-89F5-3B3453EADC24}" type="slidenum">
              <a:rPr lang="en-US" smtClean="0"/>
              <a:t>‹#›</a:t>
            </a:fld>
            <a:endParaRPr lang="en-US"/>
          </a:p>
        </p:txBody>
      </p:sp>
    </p:spTree>
    <p:extLst>
      <p:ext uri="{BB962C8B-B14F-4D97-AF65-F5344CB8AC3E}">
        <p14:creationId xmlns:p14="http://schemas.microsoft.com/office/powerpoint/2010/main" val="36954045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8D89707-C846-47DE-9ECB-0C75910ABA23}" type="datetimeFigureOut">
              <a:rPr lang="en-US" smtClean="0"/>
              <a:t>3/13/2022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DE4E08-6C90-446D-89F5-3B3453EADC24}" type="slidenum">
              <a:rPr lang="en-US" smtClean="0"/>
              <a:t>‹#›</a:t>
            </a:fld>
            <a:endParaRPr lang="en-US"/>
          </a:p>
        </p:txBody>
      </p:sp>
    </p:spTree>
    <p:extLst>
      <p:ext uri="{BB962C8B-B14F-4D97-AF65-F5344CB8AC3E}">
        <p14:creationId xmlns:p14="http://schemas.microsoft.com/office/powerpoint/2010/main" val="6247614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8D89707-C846-47DE-9ECB-0C75910ABA23}" type="datetimeFigureOut">
              <a:rPr lang="en-US" smtClean="0"/>
              <a:t>3/13/2022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DE4E08-6C90-446D-89F5-3B3453EADC24}" type="slidenum">
              <a:rPr lang="en-US" smtClean="0"/>
              <a:t>‹#›</a:t>
            </a:fld>
            <a:endParaRPr lang="en-US"/>
          </a:p>
        </p:txBody>
      </p:sp>
    </p:spTree>
    <p:extLst>
      <p:ext uri="{BB962C8B-B14F-4D97-AF65-F5344CB8AC3E}">
        <p14:creationId xmlns:p14="http://schemas.microsoft.com/office/powerpoint/2010/main" val="10574786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28D89707-C846-47DE-9ECB-0C75910ABA23}" type="datetimeFigureOut">
              <a:rPr lang="en-US" smtClean="0"/>
              <a:t>3/13/2022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DE4E08-6C90-446D-89F5-3B3453EADC24}" type="slidenum">
              <a:rPr lang="en-US" smtClean="0"/>
              <a:t>‹#›</a:t>
            </a:fld>
            <a:endParaRPr lang="en-US"/>
          </a:p>
        </p:txBody>
      </p:sp>
    </p:spTree>
    <p:extLst>
      <p:ext uri="{BB962C8B-B14F-4D97-AF65-F5344CB8AC3E}">
        <p14:creationId xmlns:p14="http://schemas.microsoft.com/office/powerpoint/2010/main" val="1982348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28D89707-C846-47DE-9ECB-0C75910ABA23}" type="datetimeFigureOut">
              <a:rPr lang="en-US" smtClean="0"/>
              <a:t>3/13/2022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0DE4E08-6C90-446D-89F5-3B3453EADC24}" type="slidenum">
              <a:rPr lang="en-US" smtClean="0"/>
              <a:t>‹#›</a:t>
            </a:fld>
            <a:endParaRPr lang="en-US"/>
          </a:p>
        </p:txBody>
      </p:sp>
    </p:spTree>
    <p:extLst>
      <p:ext uri="{BB962C8B-B14F-4D97-AF65-F5344CB8AC3E}">
        <p14:creationId xmlns:p14="http://schemas.microsoft.com/office/powerpoint/2010/main" val="10791070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28D89707-C846-47DE-9ECB-0C75910ABA23}" type="datetimeFigureOut">
              <a:rPr lang="en-US" smtClean="0"/>
              <a:t>3/13/2022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0DE4E08-6C90-446D-89F5-3B3453EADC24}" type="slidenum">
              <a:rPr lang="en-US" smtClean="0"/>
              <a:t>‹#›</a:t>
            </a:fld>
            <a:endParaRPr lang="en-US"/>
          </a:p>
        </p:txBody>
      </p:sp>
    </p:spTree>
    <p:extLst>
      <p:ext uri="{BB962C8B-B14F-4D97-AF65-F5344CB8AC3E}">
        <p14:creationId xmlns:p14="http://schemas.microsoft.com/office/powerpoint/2010/main" val="4625038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28D89707-C846-47DE-9ECB-0C75910ABA23}" type="datetimeFigureOut">
              <a:rPr lang="en-US" smtClean="0"/>
              <a:t>3/13/2022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0DE4E08-6C90-446D-89F5-3B3453EADC24}" type="slidenum">
              <a:rPr lang="en-US" smtClean="0"/>
              <a:t>‹#›</a:t>
            </a:fld>
            <a:endParaRPr lang="en-US"/>
          </a:p>
        </p:txBody>
      </p:sp>
    </p:spTree>
    <p:extLst>
      <p:ext uri="{BB962C8B-B14F-4D97-AF65-F5344CB8AC3E}">
        <p14:creationId xmlns:p14="http://schemas.microsoft.com/office/powerpoint/2010/main" val="2309744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8D89707-C846-47DE-9ECB-0C75910ABA23}" type="datetimeFigureOut">
              <a:rPr lang="en-US" smtClean="0"/>
              <a:t>3/13/2022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0DE4E08-6C90-446D-89F5-3B3453EADC24}" type="slidenum">
              <a:rPr lang="en-US" smtClean="0"/>
              <a:t>‹#›</a:t>
            </a:fld>
            <a:endParaRPr lang="en-US"/>
          </a:p>
        </p:txBody>
      </p:sp>
    </p:spTree>
    <p:extLst>
      <p:ext uri="{BB962C8B-B14F-4D97-AF65-F5344CB8AC3E}">
        <p14:creationId xmlns:p14="http://schemas.microsoft.com/office/powerpoint/2010/main" val="7006794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28D89707-C846-47DE-9ECB-0C75910ABA23}" type="datetimeFigureOut">
              <a:rPr lang="en-US" smtClean="0"/>
              <a:t>3/13/2022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0DE4E08-6C90-446D-89F5-3B3453EADC24}" type="slidenum">
              <a:rPr lang="en-US" smtClean="0"/>
              <a:t>‹#›</a:t>
            </a:fld>
            <a:endParaRPr lang="en-US"/>
          </a:p>
        </p:txBody>
      </p:sp>
    </p:spTree>
    <p:extLst>
      <p:ext uri="{BB962C8B-B14F-4D97-AF65-F5344CB8AC3E}">
        <p14:creationId xmlns:p14="http://schemas.microsoft.com/office/powerpoint/2010/main" val="31821755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28D89707-C846-47DE-9ECB-0C75910ABA23}" type="datetimeFigureOut">
              <a:rPr lang="en-US" smtClean="0"/>
              <a:t>3/13/2022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0DE4E08-6C90-446D-89F5-3B3453EADC24}" type="slidenum">
              <a:rPr lang="en-US" smtClean="0"/>
              <a:t>‹#›</a:t>
            </a:fld>
            <a:endParaRPr lang="en-US"/>
          </a:p>
        </p:txBody>
      </p:sp>
    </p:spTree>
    <p:extLst>
      <p:ext uri="{BB962C8B-B14F-4D97-AF65-F5344CB8AC3E}">
        <p14:creationId xmlns:p14="http://schemas.microsoft.com/office/powerpoint/2010/main" val="31235867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8D89707-C846-47DE-9ECB-0C75910ABA23}" type="datetimeFigureOut">
              <a:rPr lang="en-US" smtClean="0"/>
              <a:t>3/13/2022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0DE4E08-6C90-446D-89F5-3B3453EADC24}" type="slidenum">
              <a:rPr lang="en-US" smtClean="0"/>
              <a:t>‹#›</a:t>
            </a:fld>
            <a:endParaRPr lang="en-US"/>
          </a:p>
        </p:txBody>
      </p:sp>
    </p:spTree>
    <p:extLst>
      <p:ext uri="{BB962C8B-B14F-4D97-AF65-F5344CB8AC3E}">
        <p14:creationId xmlns:p14="http://schemas.microsoft.com/office/powerpoint/2010/main" val="419123010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307973"/>
            <a:ext cx="9144000" cy="2387600"/>
          </a:xfrm>
        </p:spPr>
        <p:txBody>
          <a:bodyPr/>
          <a:lstStyle/>
          <a:p>
            <a:r>
              <a:rPr lang="en-US" dirty="0" smtClean="0"/>
              <a:t>MATLAB Programming</a:t>
            </a:r>
            <a:endParaRPr lang="en-US" dirty="0"/>
          </a:p>
        </p:txBody>
      </p:sp>
      <p:sp>
        <p:nvSpPr>
          <p:cNvPr id="3" name="Subtitle 2"/>
          <p:cNvSpPr>
            <a:spLocks noGrp="1"/>
          </p:cNvSpPr>
          <p:nvPr>
            <p:ph type="subTitle" idx="1"/>
          </p:nvPr>
        </p:nvSpPr>
        <p:spPr>
          <a:xfrm>
            <a:off x="1524000" y="2787648"/>
            <a:ext cx="9144000" cy="1655762"/>
          </a:xfrm>
        </p:spPr>
        <p:txBody>
          <a:bodyPr>
            <a:noAutofit/>
          </a:bodyPr>
          <a:lstStyle/>
          <a:p>
            <a:r>
              <a:rPr lang="en-US" sz="3200" dirty="0" smtClean="0"/>
              <a:t>Assignment Three</a:t>
            </a:r>
          </a:p>
          <a:p>
            <a:r>
              <a:rPr lang="en-US" sz="3200" dirty="0" smtClean="0"/>
              <a:t>Curve Animation </a:t>
            </a:r>
            <a:r>
              <a:rPr lang="en-US" sz="3200" smtClean="0"/>
              <a:t>&amp; Image</a:t>
            </a:r>
            <a:endParaRPr lang="en-US" sz="3200" dirty="0" smtClean="0"/>
          </a:p>
          <a:p>
            <a:endParaRPr lang="en-US" sz="3200" dirty="0"/>
          </a:p>
          <a:p>
            <a:r>
              <a:rPr lang="en-US" sz="3200" dirty="0" smtClean="0"/>
              <a:t>Instructor: </a:t>
            </a:r>
            <a:r>
              <a:rPr lang="zh-TW" altLang="en-US" sz="3200" dirty="0" smtClean="0"/>
              <a:t>黃世強 </a:t>
            </a:r>
            <a:r>
              <a:rPr lang="en-US" altLang="zh-TW" sz="3200" dirty="0" smtClean="0"/>
              <a:t>(</a:t>
            </a:r>
            <a:r>
              <a:rPr lang="en-US" sz="3200" dirty="0" smtClean="0"/>
              <a:t>Sai-Keung Wong)</a:t>
            </a:r>
            <a:endParaRPr lang="en-US" sz="3200" dirty="0"/>
          </a:p>
        </p:txBody>
      </p:sp>
    </p:spTree>
    <p:extLst>
      <p:ext uri="{BB962C8B-B14F-4D97-AF65-F5344CB8AC3E}">
        <p14:creationId xmlns:p14="http://schemas.microsoft.com/office/powerpoint/2010/main" val="111253986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838200" y="110482"/>
            <a:ext cx="10515600" cy="1325563"/>
          </a:xfrm>
        </p:spPr>
        <p:txBody>
          <a:bodyPr/>
          <a:lstStyle/>
          <a:p>
            <a:r>
              <a:rPr lang="en-US" altLang="zh-TW" dirty="0" smtClean="0"/>
              <a:t>Problem 3.1. </a:t>
            </a:r>
            <a:endParaRPr lang="zh-TW" altLang="en-US" dirty="0"/>
          </a:p>
        </p:txBody>
      </p:sp>
      <p:sp>
        <p:nvSpPr>
          <p:cNvPr id="3" name="內容版面配置區 2"/>
          <p:cNvSpPr>
            <a:spLocks noGrp="1"/>
          </p:cNvSpPr>
          <p:nvPr>
            <p:ph idx="1"/>
          </p:nvPr>
        </p:nvSpPr>
        <p:spPr>
          <a:xfrm>
            <a:off x="838200" y="1307938"/>
            <a:ext cx="10515600" cy="5266481"/>
          </a:xfrm>
        </p:spPr>
        <p:txBody>
          <a:bodyPr>
            <a:normAutofit lnSpcReduction="10000"/>
          </a:bodyPr>
          <a:lstStyle/>
          <a:p>
            <a:pPr marL="0" indent="0">
              <a:buNone/>
            </a:pPr>
            <a:r>
              <a:rPr lang="en-US" altLang="zh-TW" dirty="0" smtClean="0"/>
              <a:t>Given two functions</a:t>
            </a:r>
          </a:p>
          <a:p>
            <a:pPr marL="0" indent="0">
              <a:buNone/>
            </a:pPr>
            <a:r>
              <a:rPr lang="en-US" altLang="zh-TW" dirty="0" smtClean="0"/>
              <a:t>y1(x) = sin(5x) + 5, y2(x) = 2cos(x</a:t>
            </a:r>
            <a:r>
              <a:rPr lang="en-US" altLang="zh-TW" baseline="30000" dirty="0" smtClean="0"/>
              <a:t>2</a:t>
            </a:r>
            <a:r>
              <a:rPr lang="en-US" altLang="zh-TW" dirty="0" smtClean="0"/>
              <a:t>) – 5</a:t>
            </a:r>
          </a:p>
          <a:p>
            <a:pPr marL="0" indent="0">
              <a:buNone/>
            </a:pPr>
            <a:r>
              <a:rPr lang="en-US" altLang="zh-TW" dirty="0" smtClean="0"/>
              <a:t>z1(x</a:t>
            </a:r>
            <a:r>
              <a:rPr lang="en-US" altLang="zh-TW" dirty="0"/>
              <a:t>) = </a:t>
            </a:r>
            <a:r>
              <a:rPr lang="en-US" altLang="zh-TW" dirty="0" smtClean="0"/>
              <a:t>x*sin(x/2) </a:t>
            </a:r>
            <a:r>
              <a:rPr lang="en-US" altLang="zh-TW" dirty="0"/>
              <a:t>+ 5, </a:t>
            </a:r>
            <a:r>
              <a:rPr lang="en-US" altLang="zh-TW" dirty="0" smtClean="0"/>
              <a:t>z2(x</a:t>
            </a:r>
            <a:r>
              <a:rPr lang="en-US" altLang="zh-TW" dirty="0"/>
              <a:t>) = 2cos(x</a:t>
            </a:r>
            <a:r>
              <a:rPr lang="en-US" altLang="zh-TW" baseline="30000" dirty="0"/>
              <a:t>2</a:t>
            </a:r>
            <a:r>
              <a:rPr lang="en-US" altLang="zh-TW" dirty="0" smtClean="0"/>
              <a:t>)/(sin(x)+1.5) </a:t>
            </a:r>
            <a:r>
              <a:rPr lang="en-US" altLang="zh-TW" dirty="0"/>
              <a:t>- </a:t>
            </a:r>
            <a:r>
              <a:rPr lang="en-US" altLang="zh-TW" dirty="0" smtClean="0"/>
              <a:t>1</a:t>
            </a:r>
            <a:endParaRPr lang="en-US" altLang="zh-TW" dirty="0"/>
          </a:p>
          <a:p>
            <a:pPr marL="0" indent="0">
              <a:buNone/>
            </a:pPr>
            <a:endParaRPr lang="en-US" altLang="zh-TW" dirty="0" smtClean="0"/>
          </a:p>
          <a:p>
            <a:pPr marL="0" indent="0">
              <a:buNone/>
            </a:pPr>
            <a:r>
              <a:rPr lang="en-US" altLang="zh-TW" dirty="0"/>
              <a:t>Interpolate linearly the two functions of each pair. </a:t>
            </a:r>
          </a:p>
          <a:p>
            <a:pPr marL="0" indent="0">
              <a:buNone/>
            </a:pPr>
            <a:r>
              <a:rPr lang="en-US" altLang="zh-TW" dirty="0"/>
              <a:t>e.g., y(x) = k y1(x) + (1-k) y2(x</a:t>
            </a:r>
            <a:r>
              <a:rPr lang="en-US" altLang="zh-TW" dirty="0" smtClean="0"/>
              <a:t>).</a:t>
            </a:r>
            <a:endParaRPr lang="en-US" altLang="zh-TW" dirty="0"/>
          </a:p>
          <a:p>
            <a:pPr marL="0" indent="0">
              <a:buNone/>
            </a:pPr>
            <a:r>
              <a:rPr lang="en-US" altLang="zh-TW" dirty="0" smtClean="0"/>
              <a:t>Animate the interpolation process by changing k from 1 to 0, with decrement 0.01. Pause for 1/30 second per step.</a:t>
            </a:r>
          </a:p>
          <a:p>
            <a:pPr marL="0" indent="0">
              <a:buNone/>
            </a:pPr>
            <a:r>
              <a:rPr lang="en-US" altLang="zh-TW" dirty="0"/>
              <a:t>Show the result on the same figure. Each pair of functions is shown in a </a:t>
            </a:r>
            <a:r>
              <a:rPr lang="en-US" altLang="zh-TW" dirty="0" err="1" smtClean="0"/>
              <a:t>subregion</a:t>
            </a:r>
            <a:r>
              <a:rPr lang="en-US" altLang="zh-TW" dirty="0"/>
              <a:t>. </a:t>
            </a:r>
            <a:r>
              <a:rPr lang="en-US" altLang="zh-TW" dirty="0" smtClean="0"/>
              <a:t>The original </a:t>
            </a:r>
            <a:r>
              <a:rPr lang="en-US" altLang="zh-TW" dirty="0"/>
              <a:t>functions must also be plotted.</a:t>
            </a:r>
          </a:p>
          <a:p>
            <a:pPr marL="0" indent="0">
              <a:buNone/>
            </a:pPr>
            <a:r>
              <a:rPr lang="en-US" altLang="zh-TW" dirty="0" smtClean="0"/>
              <a:t>Set the font size properly. </a:t>
            </a:r>
            <a:r>
              <a:rPr lang="en-US" altLang="zh-TW" dirty="0"/>
              <a:t>x in [-10, 10]</a:t>
            </a:r>
            <a:endParaRPr lang="zh-TW" altLang="en-US" dirty="0"/>
          </a:p>
        </p:txBody>
      </p:sp>
    </p:spTree>
    <p:extLst>
      <p:ext uri="{BB962C8B-B14F-4D97-AF65-F5344CB8AC3E}">
        <p14:creationId xmlns:p14="http://schemas.microsoft.com/office/powerpoint/2010/main" val="209434587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dirty="0"/>
              <a:t>Problem </a:t>
            </a:r>
            <a:r>
              <a:rPr lang="en-US" altLang="zh-TW" dirty="0" smtClean="0"/>
              <a:t>3.1</a:t>
            </a:r>
            <a:r>
              <a:rPr lang="en-US" altLang="zh-TW" dirty="0"/>
              <a:t>. </a:t>
            </a:r>
            <a:endParaRPr lang="en-US" dirty="0"/>
          </a:p>
        </p:txBody>
      </p:sp>
      <p:pic>
        <p:nvPicPr>
          <p:cNvPr id="5" name="curves_interpolation">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144814" y="1456054"/>
            <a:ext cx="9902371" cy="5198745"/>
          </a:xfrm>
          <a:prstGeom prst="rect">
            <a:avLst/>
          </a:prstGeom>
        </p:spPr>
      </p:pic>
    </p:spTree>
    <p:extLst>
      <p:ext uri="{BB962C8B-B14F-4D97-AF65-F5344CB8AC3E}">
        <p14:creationId xmlns:p14="http://schemas.microsoft.com/office/powerpoint/2010/main" val="2434388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5187"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a:xfrm>
            <a:off x="702992" y="-187712"/>
            <a:ext cx="7886700" cy="1325563"/>
          </a:xfrm>
        </p:spPr>
        <p:txBody>
          <a:bodyPr/>
          <a:lstStyle/>
          <a:p>
            <a:r>
              <a:rPr lang="en-US" altLang="zh-TW" dirty="0" smtClean="0"/>
              <a:t>Problem 3.2</a:t>
            </a:r>
            <a:r>
              <a:rPr lang="en-US" altLang="zh-TW" dirty="0"/>
              <a:t>. </a:t>
            </a:r>
            <a:endParaRPr lang="en-US" altLang="en-US" sz="1800" dirty="0">
              <a:latin typeface="Arial" panose="020B0604020202020204" pitchFamily="34" charset="0"/>
              <a:cs typeface="Arial" panose="020B0604020202020204" pitchFamily="34" charset="0"/>
            </a:endParaRPr>
          </a:p>
        </p:txBody>
      </p:sp>
      <p:sp>
        <p:nvSpPr>
          <p:cNvPr id="29699" name="Rectangle 2"/>
          <p:cNvSpPr>
            <a:spLocks noChangeArrowheads="1"/>
          </p:cNvSpPr>
          <p:nvPr/>
        </p:nvSpPr>
        <p:spPr bwMode="auto">
          <a:xfrm>
            <a:off x="702992" y="1048642"/>
            <a:ext cx="5653203" cy="4524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r>
              <a:rPr lang="en-US" altLang="en-US" sz="2400" dirty="0">
                <a:latin typeface="Courier New" panose="02070309020205020404" pitchFamily="49" charset="0"/>
                <a:cs typeface="Courier New" panose="02070309020205020404" pitchFamily="49" charset="0"/>
              </a:rPr>
              <a:t>x = 0:0.01:pi*2;</a:t>
            </a:r>
          </a:p>
          <a:p>
            <a:r>
              <a:rPr lang="en-US" altLang="en-US" sz="2400" dirty="0">
                <a:latin typeface="Courier New" panose="02070309020205020404" pitchFamily="49" charset="0"/>
                <a:cs typeface="Courier New" panose="02070309020205020404" pitchFamily="49" charset="0"/>
              </a:rPr>
              <a:t>r = </a:t>
            </a:r>
            <a:r>
              <a:rPr lang="en-US" altLang="en-US" sz="2400" dirty="0" smtClean="0">
                <a:latin typeface="Courier New" panose="02070309020205020404" pitchFamily="49" charset="0"/>
                <a:cs typeface="Courier New" panose="02070309020205020404" pitchFamily="49" charset="0"/>
              </a:rPr>
              <a:t>cos(2x)sin(</a:t>
            </a:r>
            <a:r>
              <a:rPr lang="en-US" altLang="en-US" sz="2400" b="1" dirty="0" smtClean="0">
                <a:latin typeface="Courier New" panose="02070309020205020404" pitchFamily="49" charset="0"/>
                <a:cs typeface="Courier New" panose="02070309020205020404" pitchFamily="49" charset="0"/>
              </a:rPr>
              <a:t>2</a:t>
            </a:r>
            <a:r>
              <a:rPr lang="en-US" altLang="en-US" sz="2400" dirty="0" smtClean="0">
                <a:latin typeface="Courier New" panose="02070309020205020404" pitchFamily="49" charset="0"/>
                <a:cs typeface="Courier New" panose="02070309020205020404" pitchFamily="49" charset="0"/>
              </a:rPr>
              <a:t>x</a:t>
            </a:r>
            <a:r>
              <a:rPr lang="en-US" altLang="en-US" sz="2400" dirty="0">
                <a:latin typeface="Courier New" panose="02070309020205020404" pitchFamily="49" charset="0"/>
                <a:cs typeface="Courier New" panose="02070309020205020404" pitchFamily="49" charset="0"/>
              </a:rPr>
              <a:t>);</a:t>
            </a:r>
          </a:p>
          <a:p>
            <a:endParaRPr lang="en-US" altLang="en-US" sz="2400" dirty="0">
              <a:latin typeface="Courier New" panose="02070309020205020404" pitchFamily="49" charset="0"/>
              <a:cs typeface="Courier New" panose="02070309020205020404" pitchFamily="49" charset="0"/>
            </a:endParaRPr>
          </a:p>
          <a:p>
            <a:r>
              <a:rPr lang="en-US" altLang="en-US" sz="2400" dirty="0" smtClean="0">
                <a:latin typeface="Courier New" panose="02070309020205020404" pitchFamily="49" charset="0"/>
                <a:cs typeface="Courier New" panose="02070309020205020404" pitchFamily="49" charset="0"/>
              </a:rPr>
              <a:t>The program draws a figure on the right.</a:t>
            </a:r>
          </a:p>
          <a:p>
            <a:endParaRPr lang="en-US" altLang="en-US" sz="2400" dirty="0">
              <a:latin typeface="Courier New" panose="02070309020205020404" pitchFamily="49" charset="0"/>
              <a:cs typeface="Courier New" panose="02070309020205020404" pitchFamily="49" charset="0"/>
            </a:endParaRPr>
          </a:p>
          <a:p>
            <a:r>
              <a:rPr lang="en-US" altLang="en-US" sz="2400" dirty="0" smtClean="0">
                <a:latin typeface="Courier New" panose="02070309020205020404" pitchFamily="49" charset="0"/>
                <a:cs typeface="Courier New" panose="02070309020205020404" pitchFamily="49" charset="0"/>
              </a:rPr>
              <a:t>Write a program to trace the curve by changing x in the interval. Fill the region(s) while the curve is being drawn.</a:t>
            </a:r>
          </a:p>
          <a:p>
            <a:endParaRPr lang="en-US" altLang="en-US" sz="2400" dirty="0">
              <a:latin typeface="Courier New" panose="02070309020205020404" pitchFamily="49" charset="0"/>
              <a:cs typeface="Courier New" panose="02070309020205020404" pitchFamily="49" charset="0"/>
            </a:endParaRPr>
          </a:p>
        </p:txBody>
      </p:sp>
      <p:pic>
        <p:nvPicPr>
          <p:cNvPr id="2" name="Picture 1"/>
          <p:cNvPicPr>
            <a:picLocks noChangeAspect="1"/>
          </p:cNvPicPr>
          <p:nvPr/>
        </p:nvPicPr>
        <p:blipFill rotWithShape="1">
          <a:blip r:embed="rId3"/>
          <a:srcRect l="39238" t="14233" r="37714" b="46148"/>
          <a:stretch/>
        </p:blipFill>
        <p:spPr>
          <a:xfrm>
            <a:off x="6783509" y="1262742"/>
            <a:ext cx="4668264" cy="4513943"/>
          </a:xfrm>
          <a:prstGeom prst="rect">
            <a:avLst/>
          </a:prstGeom>
        </p:spPr>
      </p:pic>
    </p:spTree>
    <p:extLst>
      <p:ext uri="{BB962C8B-B14F-4D97-AF65-F5344CB8AC3E}">
        <p14:creationId xmlns:p14="http://schemas.microsoft.com/office/powerpoint/2010/main" val="315531753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838200" y="110482"/>
            <a:ext cx="10515600" cy="1325563"/>
          </a:xfrm>
        </p:spPr>
        <p:txBody>
          <a:bodyPr/>
          <a:lstStyle/>
          <a:p>
            <a:r>
              <a:rPr lang="en-US" altLang="zh-TW" dirty="0" smtClean="0"/>
              <a:t>Problem 3.2. </a:t>
            </a:r>
            <a:endParaRPr lang="zh-TW" altLang="en-US" dirty="0"/>
          </a:p>
        </p:txBody>
      </p:sp>
      <p:pic>
        <p:nvPicPr>
          <p:cNvPr id="3" name="filling_regions_polar">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763671" y="1027577"/>
            <a:ext cx="6096000" cy="5181600"/>
          </a:xfrm>
          <a:prstGeom prst="rect">
            <a:avLst/>
          </a:prstGeom>
        </p:spPr>
      </p:pic>
    </p:spTree>
    <p:extLst>
      <p:ext uri="{BB962C8B-B14F-4D97-AF65-F5344CB8AC3E}">
        <p14:creationId xmlns:p14="http://schemas.microsoft.com/office/powerpoint/2010/main" val="2296445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57105"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362857" y="0"/>
            <a:ext cx="10515600" cy="1325563"/>
          </a:xfrm>
        </p:spPr>
        <p:txBody>
          <a:bodyPr/>
          <a:lstStyle/>
          <a:p>
            <a:r>
              <a:rPr lang="en-US" altLang="zh-TW" dirty="0" smtClean="0"/>
              <a:t>Problem 3.3. An Interactive System </a:t>
            </a:r>
            <a:endParaRPr lang="zh-TW" altLang="en-US" dirty="0"/>
          </a:p>
        </p:txBody>
      </p:sp>
      <p:sp>
        <p:nvSpPr>
          <p:cNvPr id="3" name="內容版面配置區 2"/>
          <p:cNvSpPr>
            <a:spLocks noGrp="1"/>
          </p:cNvSpPr>
          <p:nvPr>
            <p:ph idx="1"/>
          </p:nvPr>
        </p:nvSpPr>
        <p:spPr>
          <a:xfrm>
            <a:off x="362857" y="1201914"/>
            <a:ext cx="11393713" cy="5416600"/>
          </a:xfrm>
        </p:spPr>
        <p:txBody>
          <a:bodyPr>
            <a:normAutofit fontScale="92500" lnSpcReduction="20000"/>
          </a:bodyPr>
          <a:lstStyle/>
          <a:p>
            <a:pPr marL="0" indent="0">
              <a:buNone/>
            </a:pPr>
            <a:r>
              <a:rPr lang="en-US" altLang="zh-TW" dirty="0"/>
              <a:t>This program manipulates the image, tmp.png. Resize the image to [320 320]. </a:t>
            </a:r>
            <a:r>
              <a:rPr lang="en-US" altLang="zh-TW" b="1" dirty="0" smtClean="0"/>
              <a:t>The </a:t>
            </a:r>
            <a:r>
              <a:rPr lang="en-US" altLang="zh-TW" b="1" dirty="0"/>
              <a:t>program should be implemented using a loop-structure. Don’t quit the program until option 0 is selected</a:t>
            </a:r>
            <a:r>
              <a:rPr lang="en-US" altLang="zh-TW" b="1" dirty="0" smtClean="0"/>
              <a:t>. A spot light is represented as a disk with a radius r. r is inside [20, w]. </a:t>
            </a:r>
            <a:r>
              <a:rPr lang="en-US" altLang="zh-TW" dirty="0" smtClean="0"/>
              <a:t>Show </a:t>
            </a:r>
            <a:r>
              <a:rPr lang="en-US" altLang="zh-TW" dirty="0"/>
              <a:t>the options</a:t>
            </a:r>
            <a:r>
              <a:rPr lang="en-US" altLang="zh-TW" dirty="0" smtClean="0"/>
              <a:t>:</a:t>
            </a:r>
          </a:p>
          <a:p>
            <a:pPr marL="0" indent="0">
              <a:buNone/>
            </a:pPr>
            <a:endParaRPr lang="en-US" altLang="zh-TW" dirty="0"/>
          </a:p>
          <a:p>
            <a:pPr marL="0" indent="0">
              <a:buNone/>
            </a:pPr>
            <a:r>
              <a:rPr lang="en-US" altLang="zh-TW" dirty="0"/>
              <a:t>0) Show student name and ID. Then quit the program</a:t>
            </a:r>
            <a:r>
              <a:rPr lang="en-US" altLang="zh-TW" dirty="0" smtClean="0"/>
              <a:t>.</a:t>
            </a:r>
          </a:p>
          <a:p>
            <a:pPr marL="0" indent="0">
              <a:buNone/>
            </a:pPr>
            <a:r>
              <a:rPr lang="en-US" altLang="zh-TW" dirty="0" smtClean="0"/>
              <a:t>1) Turn </a:t>
            </a:r>
            <a:r>
              <a:rPr lang="en-US" altLang="zh-TW" dirty="0"/>
              <a:t>on or off a spot light at the </a:t>
            </a:r>
            <a:r>
              <a:rPr lang="en-US" altLang="zh-TW" dirty="0" smtClean="0"/>
              <a:t>center of the image. </a:t>
            </a:r>
          </a:p>
          <a:p>
            <a:pPr marL="0" indent="0">
              <a:buNone/>
            </a:pPr>
            <a:r>
              <a:rPr lang="en-US" altLang="zh-TW" dirty="0" smtClean="0"/>
              <a:t>2) Turn </a:t>
            </a:r>
            <a:r>
              <a:rPr lang="en-US" altLang="zh-TW" dirty="0"/>
              <a:t>on or off a spot light at the </a:t>
            </a:r>
            <a:r>
              <a:rPr lang="en-US" altLang="zh-TW" dirty="0" smtClean="0"/>
              <a:t>right side of the image. </a:t>
            </a:r>
          </a:p>
          <a:p>
            <a:pPr marL="0" indent="0">
              <a:buNone/>
            </a:pPr>
            <a:r>
              <a:rPr lang="en-US" altLang="zh-TW" dirty="0" smtClean="0"/>
              <a:t>n) Press ‘n’ to reduce the radius of the disk. Each time, reduce r by 20. </a:t>
            </a:r>
          </a:p>
          <a:p>
            <a:pPr marL="0" indent="0">
              <a:buNone/>
            </a:pPr>
            <a:r>
              <a:rPr lang="en-US" altLang="zh-TW" dirty="0" smtClean="0"/>
              <a:t>m) </a:t>
            </a:r>
            <a:r>
              <a:rPr lang="en-US" altLang="zh-TW" dirty="0"/>
              <a:t>Press </a:t>
            </a:r>
            <a:r>
              <a:rPr lang="en-US" altLang="zh-TW" dirty="0" smtClean="0"/>
              <a:t>‘m’ </a:t>
            </a:r>
            <a:r>
              <a:rPr lang="en-US" altLang="zh-TW" dirty="0"/>
              <a:t>to </a:t>
            </a:r>
            <a:r>
              <a:rPr lang="en-US" altLang="zh-TW" dirty="0" smtClean="0"/>
              <a:t>increase the </a:t>
            </a:r>
            <a:r>
              <a:rPr lang="en-US" altLang="zh-TW" dirty="0"/>
              <a:t>radius of the disk</a:t>
            </a:r>
            <a:r>
              <a:rPr lang="en-US" altLang="zh-TW" dirty="0" smtClean="0"/>
              <a:t>. </a:t>
            </a:r>
            <a:r>
              <a:rPr lang="en-US" altLang="zh-TW" dirty="0"/>
              <a:t>Each </a:t>
            </a:r>
            <a:r>
              <a:rPr lang="en-US" altLang="zh-TW" dirty="0" smtClean="0"/>
              <a:t>time, increase </a:t>
            </a:r>
            <a:r>
              <a:rPr lang="en-US" altLang="zh-TW" dirty="0"/>
              <a:t>r by 20</a:t>
            </a:r>
            <a:r>
              <a:rPr lang="en-US" altLang="zh-TW" dirty="0" smtClean="0"/>
              <a:t>.</a:t>
            </a:r>
            <a:endParaRPr lang="en-US" altLang="zh-TW" dirty="0"/>
          </a:p>
          <a:p>
            <a:pPr marL="0" indent="0">
              <a:buNone/>
            </a:pPr>
            <a:endParaRPr lang="en-US" altLang="zh-TW" dirty="0" smtClean="0"/>
          </a:p>
          <a:p>
            <a:pPr marL="0" indent="0">
              <a:buNone/>
            </a:pPr>
            <a:r>
              <a:rPr lang="en-US" altLang="zh-TW" dirty="0" smtClean="0"/>
              <a:t>Initially, the </a:t>
            </a:r>
            <a:r>
              <a:rPr lang="en-US" altLang="zh-TW" dirty="0"/>
              <a:t>radius of the disk is w/2, where w is the width of the image.</a:t>
            </a:r>
            <a:endParaRPr lang="en-US" altLang="zh-TW" dirty="0" smtClean="0"/>
          </a:p>
          <a:p>
            <a:pPr marL="0" indent="0">
              <a:buNone/>
            </a:pPr>
            <a:r>
              <a:rPr lang="en-US" altLang="zh-TW" dirty="0"/>
              <a:t>Raise or reduce the intensities of pixels in a circular disk (i.e., filled circle) at the spot </a:t>
            </a:r>
            <a:r>
              <a:rPr lang="en-US" altLang="zh-TW" dirty="0" smtClean="0"/>
              <a:t>light based on whether the spotlight is on or off, respectively. If the spot light is on, it is off next time.</a:t>
            </a:r>
          </a:p>
          <a:p>
            <a:pPr marL="0" indent="0">
              <a:buNone/>
            </a:pPr>
            <a:endParaRPr lang="en-US" altLang="zh-TW" dirty="0"/>
          </a:p>
        </p:txBody>
      </p:sp>
    </p:spTree>
    <p:extLst>
      <p:ext uri="{BB962C8B-B14F-4D97-AF65-F5344CB8AC3E}">
        <p14:creationId xmlns:p14="http://schemas.microsoft.com/office/powerpoint/2010/main" val="215002840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362857" y="0"/>
            <a:ext cx="10515600" cy="1325563"/>
          </a:xfrm>
        </p:spPr>
        <p:txBody>
          <a:bodyPr/>
          <a:lstStyle/>
          <a:p>
            <a:r>
              <a:rPr lang="en-US" altLang="zh-TW" dirty="0" smtClean="0"/>
              <a:t>Problem 3.3 </a:t>
            </a:r>
            <a:endParaRPr lang="zh-TW" altLang="en-US" dirty="0"/>
          </a:p>
        </p:txBody>
      </p:sp>
      <p:sp>
        <p:nvSpPr>
          <p:cNvPr id="3" name="內容版面配置區 2"/>
          <p:cNvSpPr>
            <a:spLocks noGrp="1"/>
          </p:cNvSpPr>
          <p:nvPr>
            <p:ph idx="1"/>
          </p:nvPr>
        </p:nvSpPr>
        <p:spPr>
          <a:xfrm>
            <a:off x="7959404" y="1146158"/>
            <a:ext cx="2603367" cy="693793"/>
          </a:xfrm>
        </p:spPr>
        <p:txBody>
          <a:bodyPr>
            <a:normAutofit/>
          </a:bodyPr>
          <a:lstStyle/>
          <a:p>
            <a:pPr marL="0" indent="0">
              <a:buNone/>
            </a:pPr>
            <a:r>
              <a:rPr lang="en-US" altLang="zh-TW" dirty="0" smtClean="0"/>
              <a:t>Play the video</a:t>
            </a:r>
            <a:endParaRPr lang="en-US" altLang="zh-TW" dirty="0"/>
          </a:p>
        </p:txBody>
      </p:sp>
      <p:pic>
        <p:nvPicPr>
          <p:cNvPr id="4" name="Figure 1 2021-03-18 15-54-33">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17233" t="17564" r="18011" b="13308"/>
          <a:stretch/>
        </p:blipFill>
        <p:spPr>
          <a:xfrm>
            <a:off x="2029522" y="1014761"/>
            <a:ext cx="5564901" cy="5643501"/>
          </a:xfrm>
          <a:prstGeom prst="rect">
            <a:avLst/>
          </a:prstGeom>
        </p:spPr>
      </p:pic>
    </p:spTree>
    <p:extLst>
      <p:ext uri="{BB962C8B-B14F-4D97-AF65-F5344CB8AC3E}">
        <p14:creationId xmlns:p14="http://schemas.microsoft.com/office/powerpoint/2010/main" val="13739576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 Example to handle key events</a:t>
            </a:r>
            <a:endParaRPr lang="en-US" dirty="0"/>
          </a:p>
        </p:txBody>
      </p:sp>
      <p:sp>
        <p:nvSpPr>
          <p:cNvPr id="3" name="Content Placeholder 2"/>
          <p:cNvSpPr>
            <a:spLocks noGrp="1"/>
          </p:cNvSpPr>
          <p:nvPr>
            <p:ph idx="1"/>
          </p:nvPr>
        </p:nvSpPr>
        <p:spPr/>
        <p:txBody>
          <a:bodyPr/>
          <a:lstStyle/>
          <a:p>
            <a:r>
              <a:rPr lang="en-US" dirty="0" smtClean="0"/>
              <a:t>We need to handle key events in our program(s).</a:t>
            </a:r>
          </a:p>
          <a:p>
            <a:r>
              <a:rPr lang="en-US" dirty="0" smtClean="0"/>
              <a:t>A key event occurs when a key of the keyboard is pressed or released.</a:t>
            </a:r>
          </a:p>
          <a:p>
            <a:r>
              <a:rPr lang="en-US" dirty="0" smtClean="0"/>
              <a:t>We will use key pressed events to interact with our programs. </a:t>
            </a:r>
          </a:p>
          <a:p>
            <a:r>
              <a:rPr lang="en-US" dirty="0" smtClean="0"/>
              <a:t>Please run the program in the folder </a:t>
            </a:r>
            <a:r>
              <a:rPr lang="en-US" i="1" dirty="0" err="1" smtClean="0"/>
              <a:t>HowToUseKeyEventCallback</a:t>
            </a:r>
            <a:r>
              <a:rPr lang="en-US" i="1" dirty="0" smtClean="0"/>
              <a:t> </a:t>
            </a:r>
            <a:r>
              <a:rPr lang="en-US" dirty="0" smtClean="0"/>
              <a:t>to see how a program can handle key events.</a:t>
            </a:r>
          </a:p>
          <a:p>
            <a:r>
              <a:rPr lang="en-US" dirty="0" smtClean="0"/>
              <a:t>Read </a:t>
            </a:r>
            <a:r>
              <a:rPr lang="en-US" dirty="0" err="1" smtClean="0"/>
              <a:t>m_KeyCallBack_image</a:t>
            </a:r>
            <a:r>
              <a:rPr lang="en-US" dirty="0" smtClean="0"/>
              <a:t> to see which keys </a:t>
            </a:r>
            <a:r>
              <a:rPr lang="en-US" smtClean="0"/>
              <a:t>you should press.</a:t>
            </a:r>
            <a:endParaRPr lang="en-US" dirty="0" smtClean="0"/>
          </a:p>
          <a:p>
            <a:pPr marL="0" indent="0">
              <a:buNone/>
            </a:pPr>
            <a:endParaRPr lang="en-US" i="1" dirty="0" smtClean="0"/>
          </a:p>
          <a:p>
            <a:endParaRPr lang="en-US" i="1" dirty="0"/>
          </a:p>
        </p:txBody>
      </p:sp>
    </p:spTree>
    <p:extLst>
      <p:ext uri="{BB962C8B-B14F-4D97-AF65-F5344CB8AC3E}">
        <p14:creationId xmlns:p14="http://schemas.microsoft.com/office/powerpoint/2010/main" val="25135688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Enable a figure to receive key pressed events</a:t>
            </a:r>
            <a:endParaRPr lang="en-US" dirty="0"/>
          </a:p>
        </p:txBody>
      </p:sp>
      <p:sp>
        <p:nvSpPr>
          <p:cNvPr id="3" name="Content Placeholder 2"/>
          <p:cNvSpPr>
            <a:spLocks noGrp="1"/>
          </p:cNvSpPr>
          <p:nvPr>
            <p:ph idx="1"/>
          </p:nvPr>
        </p:nvSpPr>
        <p:spPr/>
        <p:txBody>
          <a:bodyPr>
            <a:normAutofit lnSpcReduction="10000"/>
          </a:bodyPr>
          <a:lstStyle/>
          <a:p>
            <a:pPr marL="0" indent="0">
              <a:buNone/>
            </a:pPr>
            <a:r>
              <a:rPr lang="en-US" dirty="0" smtClean="0"/>
              <a:t>Mainly, we hold the handle of a figure, e.g., </a:t>
            </a:r>
            <a:r>
              <a:rPr lang="en-US" dirty="0" err="1" smtClean="0"/>
              <a:t>h_fig</a:t>
            </a:r>
            <a:r>
              <a:rPr lang="en-US" dirty="0" smtClean="0"/>
              <a:t>, in this case.</a:t>
            </a:r>
          </a:p>
          <a:p>
            <a:pPr marL="0" indent="0">
              <a:buNone/>
            </a:pPr>
            <a:r>
              <a:rPr lang="en-US" dirty="0" smtClean="0"/>
              <a:t>After that use function </a:t>
            </a:r>
            <a:r>
              <a:rPr lang="en-US" i="1" dirty="0" smtClean="0"/>
              <a:t>set</a:t>
            </a:r>
            <a:r>
              <a:rPr lang="en-US" dirty="0" smtClean="0"/>
              <a:t> to set the function </a:t>
            </a:r>
            <a:r>
              <a:rPr lang="en-US" i="1" dirty="0" err="1"/>
              <a:t>m_KeyCallBack_image</a:t>
            </a:r>
            <a:r>
              <a:rPr lang="en-US" dirty="0" smtClean="0"/>
              <a:t> to handle the key events</a:t>
            </a:r>
          </a:p>
          <a:p>
            <a:pPr marL="0" indent="0">
              <a:buNone/>
            </a:pPr>
            <a:endParaRPr lang="en-US" dirty="0" smtClean="0"/>
          </a:p>
          <a:p>
            <a:pPr marL="0" indent="0">
              <a:buNone/>
            </a:pPr>
            <a:r>
              <a:rPr lang="en-US" dirty="0"/>
              <a:t>set(h_fig,'</a:t>
            </a:r>
            <a:r>
              <a:rPr lang="en-US" dirty="0" err="1"/>
              <a:t>KeyPressFcn</a:t>
            </a:r>
            <a:r>
              <a:rPr lang="en-US" dirty="0"/>
              <a:t>',...</a:t>
            </a:r>
          </a:p>
          <a:p>
            <a:pPr marL="0" indent="0">
              <a:buNone/>
            </a:pPr>
            <a:r>
              <a:rPr lang="en-US" dirty="0" smtClean="0"/>
              <a:t>      </a:t>
            </a:r>
            <a:r>
              <a:rPr lang="en-US" dirty="0"/>
              <a:t>@</a:t>
            </a:r>
            <a:r>
              <a:rPr lang="en-US" dirty="0" err="1"/>
              <a:t>m_KeyCallBack_image</a:t>
            </a:r>
            <a:r>
              <a:rPr lang="en-US" dirty="0"/>
              <a:t>); % callback function</a:t>
            </a:r>
          </a:p>
          <a:p>
            <a:pPr marL="0" indent="0">
              <a:buNone/>
            </a:pPr>
            <a:endParaRPr lang="en-US" dirty="0" smtClean="0"/>
          </a:p>
          <a:p>
            <a:pPr marL="0" indent="0">
              <a:buNone/>
            </a:pPr>
            <a:r>
              <a:rPr lang="en-US" dirty="0" smtClean="0"/>
              <a:t>Please read information about '</a:t>
            </a:r>
            <a:r>
              <a:rPr lang="en-US" dirty="0" err="1" smtClean="0"/>
              <a:t>KeyPressFcn</a:t>
            </a:r>
            <a:r>
              <a:rPr lang="en-US" dirty="0" smtClean="0"/>
              <a:t>‘</a:t>
            </a:r>
          </a:p>
          <a:p>
            <a:pPr marL="0" indent="0">
              <a:buNone/>
            </a:pPr>
            <a:r>
              <a:rPr lang="en-US" dirty="0" smtClean="0"/>
              <a:t>Please read the function </a:t>
            </a:r>
            <a:r>
              <a:rPr lang="en-US" i="1" dirty="0" err="1" smtClean="0"/>
              <a:t>m_KeyCallBack_image</a:t>
            </a:r>
            <a:r>
              <a:rPr lang="en-US" dirty="0" smtClean="0"/>
              <a:t> on your own.</a:t>
            </a:r>
            <a:endParaRPr lang="en-US" dirty="0"/>
          </a:p>
        </p:txBody>
      </p:sp>
    </p:spTree>
    <p:extLst>
      <p:ext uri="{BB962C8B-B14F-4D97-AF65-F5344CB8AC3E}">
        <p14:creationId xmlns:p14="http://schemas.microsoft.com/office/powerpoint/2010/main" val="40374113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End</a:t>
            </a:r>
            <a:endParaRPr lang="en-US" dirty="0"/>
          </a:p>
        </p:txBody>
      </p:sp>
      <p:sp>
        <p:nvSpPr>
          <p:cNvPr id="3" name="Content Placeholder 2"/>
          <p:cNvSpPr>
            <a:spLocks noGrp="1"/>
          </p:cNvSpPr>
          <p:nvPr>
            <p:ph idx="1"/>
          </p:nvPr>
        </p:nvSpPr>
        <p:spPr/>
        <p:txBody>
          <a:bodyPr/>
          <a:lstStyle/>
          <a:p>
            <a:r>
              <a:rPr lang="en-US" dirty="0" smtClean="0"/>
              <a:t>Enjoy MATLAB Programming.</a:t>
            </a:r>
            <a:endParaRPr lang="en-US" dirty="0"/>
          </a:p>
        </p:txBody>
      </p:sp>
    </p:spTree>
    <p:extLst>
      <p:ext uri="{BB962C8B-B14F-4D97-AF65-F5344CB8AC3E}">
        <p14:creationId xmlns:p14="http://schemas.microsoft.com/office/powerpoint/2010/main" val="151198760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Marking Scheme</a:t>
            </a:r>
            <a:endParaRPr lang="en-US" dirty="0"/>
          </a:p>
        </p:txBody>
      </p:sp>
      <p:sp>
        <p:nvSpPr>
          <p:cNvPr id="3" name="Content Placeholder 2"/>
          <p:cNvSpPr>
            <a:spLocks noGrp="1"/>
          </p:cNvSpPr>
          <p:nvPr>
            <p:ph idx="1"/>
          </p:nvPr>
        </p:nvSpPr>
        <p:spPr/>
        <p:txBody>
          <a:bodyPr/>
          <a:lstStyle/>
          <a:p>
            <a:r>
              <a:rPr lang="en-US" dirty="0" smtClean="0"/>
              <a:t>Program 1: 30%</a:t>
            </a:r>
          </a:p>
          <a:p>
            <a:r>
              <a:rPr lang="en-US" dirty="0"/>
              <a:t>Program </a:t>
            </a:r>
            <a:r>
              <a:rPr lang="en-US" dirty="0" smtClean="0"/>
              <a:t>2: 35%</a:t>
            </a:r>
            <a:endParaRPr lang="en-US" dirty="0"/>
          </a:p>
          <a:p>
            <a:r>
              <a:rPr lang="en-US" dirty="0"/>
              <a:t>Program </a:t>
            </a:r>
            <a:r>
              <a:rPr lang="en-US" dirty="0" smtClean="0"/>
              <a:t>3: 35%</a:t>
            </a:r>
            <a:endParaRPr lang="en-US" dirty="0"/>
          </a:p>
          <a:p>
            <a:endParaRPr lang="en-US" dirty="0" smtClean="0"/>
          </a:p>
          <a:p>
            <a:endParaRPr lang="en-US" dirty="0"/>
          </a:p>
        </p:txBody>
      </p:sp>
    </p:spTree>
    <p:extLst>
      <p:ext uri="{BB962C8B-B14F-4D97-AF65-F5344CB8AC3E}">
        <p14:creationId xmlns:p14="http://schemas.microsoft.com/office/powerpoint/2010/main" val="19904357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About the demo video</a:t>
            </a:r>
            <a:endParaRPr lang="en-US" dirty="0"/>
          </a:p>
        </p:txBody>
      </p:sp>
      <p:sp>
        <p:nvSpPr>
          <p:cNvPr id="3" name="Content Placeholder 2"/>
          <p:cNvSpPr>
            <a:spLocks noGrp="1"/>
          </p:cNvSpPr>
          <p:nvPr>
            <p:ph idx="1"/>
          </p:nvPr>
        </p:nvSpPr>
        <p:spPr/>
        <p:txBody>
          <a:bodyPr>
            <a:normAutofit/>
          </a:bodyPr>
          <a:lstStyle/>
          <a:p>
            <a:pPr marL="0" indent="0">
              <a:buNone/>
            </a:pPr>
            <a:r>
              <a:rPr lang="en-US" sz="3200" b="1" dirty="0" smtClean="0">
                <a:solidFill>
                  <a:srgbClr val="C00000"/>
                </a:solidFill>
              </a:rPr>
              <a:t>A demo video may have bugs. The demo video shows roughly the results. These results may not be exactly the same as the requirements. They are for your own reference. You must follow the instruction to finish your programs.</a:t>
            </a:r>
            <a:endParaRPr lang="en-US" sz="3200" b="1" dirty="0">
              <a:solidFill>
                <a:srgbClr val="C00000"/>
              </a:solidFill>
            </a:endParaRPr>
          </a:p>
        </p:txBody>
      </p:sp>
    </p:spTree>
    <p:extLst>
      <p:ext uri="{BB962C8B-B14F-4D97-AF65-F5344CB8AC3E}">
        <p14:creationId xmlns:p14="http://schemas.microsoft.com/office/powerpoint/2010/main" val="187964501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Program file name format</a:t>
            </a:r>
            <a:endParaRPr lang="en-US" dirty="0"/>
          </a:p>
        </p:txBody>
      </p:sp>
      <p:sp>
        <p:nvSpPr>
          <p:cNvPr id="3" name="Content Placeholder 2"/>
          <p:cNvSpPr>
            <a:spLocks noGrp="1"/>
          </p:cNvSpPr>
          <p:nvPr>
            <p:ph idx="1"/>
          </p:nvPr>
        </p:nvSpPr>
        <p:spPr/>
        <p:txBody>
          <a:bodyPr>
            <a:normAutofit fontScale="85000" lnSpcReduction="20000"/>
          </a:bodyPr>
          <a:lstStyle/>
          <a:p>
            <a:pPr marL="0" indent="0">
              <a:buNone/>
            </a:pPr>
            <a:r>
              <a:rPr lang="en-US" dirty="0" smtClean="0"/>
              <a:t>Write all your programs in a folder. The folder name is hw03_student_ID.</a:t>
            </a:r>
          </a:p>
          <a:p>
            <a:pPr marL="0" indent="0">
              <a:buNone/>
            </a:pPr>
            <a:r>
              <a:rPr lang="en-US" dirty="0" smtClean="0"/>
              <a:t>Zip the folder and upload it.</a:t>
            </a:r>
          </a:p>
          <a:p>
            <a:pPr marL="0" indent="0">
              <a:buNone/>
            </a:pPr>
            <a:endParaRPr lang="en-US" dirty="0" smtClean="0"/>
          </a:p>
          <a:p>
            <a:pPr marL="0" indent="0">
              <a:buNone/>
            </a:pPr>
            <a:r>
              <a:rPr lang="en-US" dirty="0" smtClean="0"/>
              <a:t>Write </a:t>
            </a:r>
            <a:r>
              <a:rPr lang="en-US" b="1" dirty="0"/>
              <a:t>a</a:t>
            </a:r>
            <a:r>
              <a:rPr lang="en-US" b="1" dirty="0" smtClean="0"/>
              <a:t> program for each problem </a:t>
            </a:r>
            <a:r>
              <a:rPr lang="en-US" dirty="0" smtClean="0"/>
              <a:t>in </a:t>
            </a:r>
            <a:r>
              <a:rPr lang="en-US" b="1" dirty="0" smtClean="0"/>
              <a:t>one</a:t>
            </a:r>
            <a:r>
              <a:rPr lang="en-US" dirty="0" smtClean="0"/>
              <a:t> </a:t>
            </a:r>
            <a:r>
              <a:rPr lang="en-US" b="1" dirty="0" smtClean="0"/>
              <a:t>file</a:t>
            </a:r>
            <a:r>
              <a:rPr lang="en-US" dirty="0" smtClean="0"/>
              <a:t>.</a:t>
            </a:r>
          </a:p>
          <a:p>
            <a:pPr marL="0" indent="0">
              <a:buNone/>
            </a:pPr>
            <a:r>
              <a:rPr lang="en-US" dirty="0" smtClean="0"/>
              <a:t>The file name is hw03_X_yourStudentID.m, where</a:t>
            </a:r>
            <a:r>
              <a:rPr lang="zh-TW" altLang="en-US" dirty="0" smtClean="0"/>
              <a:t> </a:t>
            </a:r>
            <a:r>
              <a:rPr lang="en-US" altLang="zh-TW" dirty="0" smtClean="0"/>
              <a:t>X</a:t>
            </a:r>
            <a:r>
              <a:rPr lang="zh-TW" altLang="en-US" dirty="0" smtClean="0"/>
              <a:t> </a:t>
            </a:r>
            <a:r>
              <a:rPr lang="en-US" altLang="zh-TW" dirty="0" smtClean="0"/>
              <a:t>is the problem number.</a:t>
            </a:r>
            <a:endParaRPr lang="en-US" dirty="0" smtClean="0"/>
          </a:p>
          <a:p>
            <a:pPr marL="0" indent="0">
              <a:buNone/>
            </a:pPr>
            <a:r>
              <a:rPr lang="en-US" dirty="0" smtClean="0"/>
              <a:t>For example, if your student ID is 12345678 and the problem number is 3, then the file name must be </a:t>
            </a:r>
            <a:r>
              <a:rPr lang="en-US" b="1" dirty="0">
                <a:solidFill>
                  <a:srgbClr val="0000FF"/>
                </a:solidFill>
              </a:rPr>
              <a:t>h</a:t>
            </a:r>
            <a:r>
              <a:rPr lang="en-US" b="1" dirty="0" smtClean="0">
                <a:solidFill>
                  <a:srgbClr val="0000FF"/>
                </a:solidFill>
              </a:rPr>
              <a:t>w03_3_12345678.m</a:t>
            </a:r>
            <a:r>
              <a:rPr lang="en-US" dirty="0" smtClean="0"/>
              <a:t>.</a:t>
            </a:r>
          </a:p>
          <a:p>
            <a:pPr marL="0" indent="0">
              <a:buNone/>
            </a:pPr>
            <a:endParaRPr lang="en-US" dirty="0" smtClean="0"/>
          </a:p>
          <a:p>
            <a:pPr marL="0" indent="0">
              <a:buNone/>
            </a:pPr>
            <a:r>
              <a:rPr lang="en-US" altLang="zh-TW" dirty="0" smtClean="0"/>
              <a:t>You must not </a:t>
            </a:r>
            <a:r>
              <a:rPr lang="en-US" altLang="zh-TW" dirty="0"/>
              <a:t>output </a:t>
            </a:r>
            <a:r>
              <a:rPr lang="en-US" altLang="zh-TW" dirty="0" smtClean="0"/>
              <a:t>all the intermediate </a:t>
            </a:r>
            <a:r>
              <a:rPr lang="en-US" altLang="zh-TW" dirty="0"/>
              <a:t>results</a:t>
            </a:r>
            <a:r>
              <a:rPr lang="en-US" altLang="zh-TW" dirty="0" smtClean="0"/>
              <a:t>. </a:t>
            </a:r>
          </a:p>
          <a:p>
            <a:pPr marL="0" indent="0">
              <a:buNone/>
            </a:pPr>
            <a:r>
              <a:rPr lang="en-US" b="1" dirty="0"/>
              <a:t>If your program cannot run interactively, some points will be deducted from your program. </a:t>
            </a:r>
            <a:endParaRPr lang="en-US" b="1" dirty="0" smtClean="0"/>
          </a:p>
          <a:p>
            <a:pPr marL="0" indent="0">
              <a:buNone/>
            </a:pPr>
            <a:r>
              <a:rPr lang="en-US" dirty="0" smtClean="0"/>
              <a:t>Output the results that are required only.</a:t>
            </a:r>
          </a:p>
        </p:txBody>
      </p:sp>
    </p:spTree>
    <p:extLst>
      <p:ext uri="{BB962C8B-B14F-4D97-AF65-F5344CB8AC3E}">
        <p14:creationId xmlns:p14="http://schemas.microsoft.com/office/powerpoint/2010/main" val="156358224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Warm Reminder</a:t>
            </a:r>
            <a:endParaRPr lang="en-US" dirty="0"/>
          </a:p>
        </p:txBody>
      </p:sp>
      <p:sp>
        <p:nvSpPr>
          <p:cNvPr id="3" name="Content Placeholder 2"/>
          <p:cNvSpPr>
            <a:spLocks noGrp="1"/>
          </p:cNvSpPr>
          <p:nvPr>
            <p:ph idx="1"/>
          </p:nvPr>
        </p:nvSpPr>
        <p:spPr>
          <a:xfrm>
            <a:off x="601883" y="1825625"/>
            <a:ext cx="11030673" cy="4351338"/>
          </a:xfrm>
        </p:spPr>
        <p:txBody>
          <a:bodyPr/>
          <a:lstStyle/>
          <a:p>
            <a:pPr marL="0" indent="0">
              <a:buNone/>
            </a:pPr>
            <a:r>
              <a:rPr lang="en-US" dirty="0" smtClean="0"/>
              <a:t>For each problem, display the </a:t>
            </a:r>
            <a:r>
              <a:rPr lang="en-US" altLang="zh-TW" dirty="0"/>
              <a:t>problem </a:t>
            </a:r>
            <a:r>
              <a:rPr lang="en-US" dirty="0" smtClean="0"/>
              <a:t>number before showing the results.</a:t>
            </a:r>
          </a:p>
          <a:p>
            <a:pPr marL="0" indent="0">
              <a:buNone/>
            </a:pPr>
            <a:endParaRPr lang="en-US" dirty="0" smtClean="0"/>
          </a:p>
          <a:p>
            <a:pPr marL="0" indent="0">
              <a:buNone/>
            </a:pPr>
            <a:r>
              <a:rPr lang="en-US" dirty="0" err="1" smtClean="0"/>
              <a:t>clf</a:t>
            </a:r>
            <a:r>
              <a:rPr lang="en-US" dirty="0" smtClean="0"/>
              <a:t>; clear; </a:t>
            </a:r>
            <a:r>
              <a:rPr lang="en-US" dirty="0" err="1" smtClean="0"/>
              <a:t>clc</a:t>
            </a:r>
            <a:r>
              <a:rPr lang="en-US" dirty="0" smtClean="0"/>
              <a:t>;		% clear the current figure</a:t>
            </a:r>
          </a:p>
          <a:p>
            <a:pPr marL="0" indent="0">
              <a:buNone/>
            </a:pPr>
            <a:r>
              <a:rPr lang="en-US" dirty="0"/>
              <a:t>	</a:t>
            </a:r>
            <a:r>
              <a:rPr lang="en-US" dirty="0" smtClean="0"/>
              <a:t>			% clear variables, and clear screen</a:t>
            </a:r>
          </a:p>
          <a:p>
            <a:pPr marL="0" indent="0">
              <a:buNone/>
            </a:pPr>
            <a:endParaRPr lang="en-US" dirty="0"/>
          </a:p>
          <a:p>
            <a:pPr marL="0" indent="0">
              <a:buNone/>
            </a:pPr>
            <a:r>
              <a:rPr lang="en-US" dirty="0" err="1"/>
              <a:t>d</a:t>
            </a:r>
            <a:r>
              <a:rPr lang="en-US" dirty="0" err="1" smtClean="0"/>
              <a:t>isp</a:t>
            </a:r>
            <a:r>
              <a:rPr lang="en-US" dirty="0" smtClean="0"/>
              <a:t>(‘Assignment Problem 3.1’) 	% show Assignment </a:t>
            </a:r>
            <a:r>
              <a:rPr lang="en-US" smtClean="0"/>
              <a:t>P</a:t>
            </a:r>
            <a:r>
              <a:rPr lang="en-US" altLang="zh-TW" smtClean="0"/>
              <a:t>roblem 3</a:t>
            </a:r>
            <a:r>
              <a:rPr lang="en-US" smtClean="0"/>
              <a:t>.1</a:t>
            </a:r>
            <a:endParaRPr lang="en-US" dirty="0"/>
          </a:p>
        </p:txBody>
      </p:sp>
    </p:spTree>
    <p:extLst>
      <p:ext uri="{BB962C8B-B14F-4D97-AF65-F5344CB8AC3E}">
        <p14:creationId xmlns:p14="http://schemas.microsoft.com/office/powerpoint/2010/main" val="238651424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Program Header</a:t>
            </a:r>
            <a:endParaRPr lang="en-US" dirty="0"/>
          </a:p>
        </p:txBody>
      </p:sp>
      <p:sp>
        <p:nvSpPr>
          <p:cNvPr id="3" name="Content Placeholder 2"/>
          <p:cNvSpPr>
            <a:spLocks noGrp="1"/>
          </p:cNvSpPr>
          <p:nvPr>
            <p:ph idx="1"/>
          </p:nvPr>
        </p:nvSpPr>
        <p:spPr/>
        <p:txBody>
          <a:bodyPr>
            <a:normAutofit fontScale="77500" lnSpcReduction="20000"/>
          </a:bodyPr>
          <a:lstStyle/>
          <a:p>
            <a:pPr marL="0" indent="0">
              <a:buNone/>
            </a:pPr>
            <a:r>
              <a:rPr lang="en-US" dirty="0" smtClean="0"/>
              <a:t>At the top of the file, write down your name, ID, email address, department, and date.</a:t>
            </a:r>
          </a:p>
          <a:p>
            <a:pPr marL="0" indent="0">
              <a:buNone/>
            </a:pPr>
            <a:endParaRPr lang="en-US" dirty="0"/>
          </a:p>
          <a:p>
            <a:pPr marL="0" indent="0">
              <a:buNone/>
            </a:pPr>
            <a:r>
              <a:rPr lang="en-US" dirty="0" smtClean="0"/>
              <a:t>%%%%%%%%%%%%%%%%%%%%%%%%%%%</a:t>
            </a:r>
          </a:p>
          <a:p>
            <a:pPr marL="0" indent="0">
              <a:buNone/>
            </a:pPr>
            <a:r>
              <a:rPr lang="en-US" dirty="0" smtClean="0"/>
              <a:t>% Assignment Number: …</a:t>
            </a:r>
          </a:p>
          <a:p>
            <a:pPr marL="0" indent="0">
              <a:buNone/>
            </a:pPr>
            <a:r>
              <a:rPr lang="en-US" dirty="0" smtClean="0"/>
              <a:t>% Problem number: …</a:t>
            </a:r>
          </a:p>
          <a:p>
            <a:pPr marL="0" indent="0">
              <a:buNone/>
            </a:pPr>
            <a:r>
              <a:rPr lang="en-US" dirty="0" smtClean="0"/>
              <a:t>% Student Name:  …</a:t>
            </a:r>
          </a:p>
          <a:p>
            <a:pPr marL="0" indent="0">
              <a:buNone/>
            </a:pPr>
            <a:r>
              <a:rPr lang="en-US" dirty="0" smtClean="0"/>
              <a:t>% Student ID: …</a:t>
            </a:r>
          </a:p>
          <a:p>
            <a:pPr marL="0" indent="0">
              <a:buNone/>
            </a:pPr>
            <a:r>
              <a:rPr lang="en-US" dirty="0" smtClean="0"/>
              <a:t>% Email address: …</a:t>
            </a:r>
          </a:p>
          <a:p>
            <a:pPr marL="0" indent="0">
              <a:buNone/>
            </a:pPr>
            <a:r>
              <a:rPr lang="en-US" dirty="0" smtClean="0"/>
              <a:t>% Department</a:t>
            </a:r>
            <a:r>
              <a:rPr lang="en-US" dirty="0"/>
              <a:t>:</a:t>
            </a:r>
            <a:endParaRPr lang="en-US" dirty="0" smtClean="0"/>
          </a:p>
          <a:p>
            <a:pPr marL="0" indent="0">
              <a:buNone/>
            </a:pPr>
            <a:r>
              <a:rPr lang="en-US" dirty="0" smtClean="0"/>
              <a:t>% Date: ….</a:t>
            </a:r>
          </a:p>
          <a:p>
            <a:pPr marL="0" indent="0">
              <a:buNone/>
            </a:pPr>
            <a:r>
              <a:rPr lang="en-US" dirty="0" smtClean="0"/>
              <a:t>%%%%%%%%%%%%%%%%%%%%%%%%%%%%</a:t>
            </a:r>
            <a:endParaRPr lang="en-US" dirty="0"/>
          </a:p>
        </p:txBody>
      </p:sp>
    </p:spTree>
    <p:extLst>
      <p:ext uri="{BB962C8B-B14F-4D97-AF65-F5344CB8AC3E}">
        <p14:creationId xmlns:p14="http://schemas.microsoft.com/office/powerpoint/2010/main" val="228758553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838200" y="110482"/>
            <a:ext cx="10515600" cy="1325563"/>
          </a:xfrm>
        </p:spPr>
        <p:txBody>
          <a:bodyPr/>
          <a:lstStyle/>
          <a:p>
            <a:r>
              <a:rPr lang="en-US" altLang="zh-TW" dirty="0" smtClean="0"/>
              <a:t>Example</a:t>
            </a:r>
            <a:endParaRPr lang="zh-TW" altLang="en-US" dirty="0"/>
          </a:p>
        </p:txBody>
      </p:sp>
      <p:sp>
        <p:nvSpPr>
          <p:cNvPr id="3" name="內容版面配置區 2"/>
          <p:cNvSpPr>
            <a:spLocks noGrp="1"/>
          </p:cNvSpPr>
          <p:nvPr>
            <p:ph idx="1"/>
          </p:nvPr>
        </p:nvSpPr>
        <p:spPr>
          <a:xfrm>
            <a:off x="838200" y="1307938"/>
            <a:ext cx="10515600" cy="5266481"/>
          </a:xfrm>
        </p:spPr>
        <p:txBody>
          <a:bodyPr>
            <a:normAutofit lnSpcReduction="10000"/>
          </a:bodyPr>
          <a:lstStyle/>
          <a:p>
            <a:pPr marL="0" indent="0">
              <a:buNone/>
            </a:pPr>
            <a:r>
              <a:rPr lang="en-US" altLang="zh-TW" dirty="0" smtClean="0"/>
              <a:t>Given two pairs of functions:</a:t>
            </a:r>
          </a:p>
          <a:p>
            <a:pPr marL="0" indent="0">
              <a:buNone/>
            </a:pPr>
            <a:r>
              <a:rPr lang="en-US" altLang="zh-TW" dirty="0" smtClean="0"/>
              <a:t>y1(x) = x, y2(x) = ( x</a:t>
            </a:r>
            <a:r>
              <a:rPr lang="en-US" altLang="zh-TW" baseline="30000" dirty="0" smtClean="0"/>
              <a:t>2</a:t>
            </a:r>
            <a:r>
              <a:rPr lang="en-US" altLang="zh-TW" dirty="0" smtClean="0"/>
              <a:t> +2 )/ (|x|+1)</a:t>
            </a:r>
          </a:p>
          <a:p>
            <a:pPr marL="0" indent="0">
              <a:buNone/>
            </a:pPr>
            <a:r>
              <a:rPr lang="en-US" altLang="zh-TW" dirty="0" smtClean="0"/>
              <a:t>z1(x) = sin(x) + 1, z2(x) = cos(x)</a:t>
            </a:r>
          </a:p>
          <a:p>
            <a:pPr marL="0" indent="0">
              <a:buNone/>
            </a:pPr>
            <a:endParaRPr lang="en-US" altLang="zh-TW" dirty="0" smtClean="0"/>
          </a:p>
          <a:p>
            <a:pPr marL="0" indent="0">
              <a:buNone/>
            </a:pPr>
            <a:r>
              <a:rPr lang="en-US" altLang="zh-TW" dirty="0" smtClean="0"/>
              <a:t>Interpolate linearly the two functions of each pair. </a:t>
            </a:r>
          </a:p>
          <a:p>
            <a:pPr marL="0" indent="0">
              <a:buNone/>
            </a:pPr>
            <a:r>
              <a:rPr lang="en-US" altLang="zh-TW" dirty="0" smtClean="0"/>
              <a:t>e.g., y(x) = k y1(x) + (1-k) y2(x),</a:t>
            </a:r>
          </a:p>
          <a:p>
            <a:pPr marL="0" indent="0">
              <a:buNone/>
            </a:pPr>
            <a:r>
              <a:rPr lang="en-US" altLang="zh-TW" dirty="0" smtClean="0"/>
              <a:t>Animate the interpolation process by changing k from 1 to 0, with decrement 0.01. Pause for 1/30 second per step.</a:t>
            </a:r>
          </a:p>
          <a:p>
            <a:pPr marL="0" indent="0">
              <a:buNone/>
            </a:pPr>
            <a:r>
              <a:rPr lang="en-US" altLang="zh-TW" dirty="0" smtClean="0"/>
              <a:t>Show the result on the same figure. Each pair of functions is shown in a </a:t>
            </a:r>
            <a:r>
              <a:rPr lang="en-US" altLang="zh-TW" dirty="0" err="1" smtClean="0"/>
              <a:t>subregion</a:t>
            </a:r>
            <a:r>
              <a:rPr lang="en-US" altLang="zh-TW" dirty="0" smtClean="0"/>
              <a:t>. The original functions must also be plotted.</a:t>
            </a:r>
          </a:p>
          <a:p>
            <a:pPr marL="0" indent="0">
              <a:buNone/>
            </a:pPr>
            <a:r>
              <a:rPr lang="en-US" altLang="zh-TW" dirty="0" smtClean="0"/>
              <a:t>Beautify the figure. x in [-10, 10]</a:t>
            </a:r>
            <a:endParaRPr lang="zh-TW" altLang="en-US" dirty="0"/>
          </a:p>
        </p:txBody>
      </p:sp>
    </p:spTree>
    <p:extLst>
      <p:ext uri="{BB962C8B-B14F-4D97-AF65-F5344CB8AC3E}">
        <p14:creationId xmlns:p14="http://schemas.microsoft.com/office/powerpoint/2010/main" val="220581093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838200" y="110482"/>
            <a:ext cx="10515600" cy="1325563"/>
          </a:xfrm>
        </p:spPr>
        <p:txBody>
          <a:bodyPr/>
          <a:lstStyle/>
          <a:p>
            <a:r>
              <a:rPr lang="en-US" altLang="zh-TW" dirty="0" smtClean="0"/>
              <a:t>Example</a:t>
            </a:r>
            <a:endParaRPr lang="zh-TW" altLang="en-US" dirty="0"/>
          </a:p>
        </p:txBody>
      </p:sp>
      <p:sp>
        <p:nvSpPr>
          <p:cNvPr id="3" name="內容版面配置區 2"/>
          <p:cNvSpPr>
            <a:spLocks noGrp="1"/>
          </p:cNvSpPr>
          <p:nvPr>
            <p:ph idx="1"/>
          </p:nvPr>
        </p:nvSpPr>
        <p:spPr>
          <a:xfrm>
            <a:off x="838200" y="1307938"/>
            <a:ext cx="5848350" cy="5266481"/>
          </a:xfrm>
        </p:spPr>
        <p:txBody>
          <a:bodyPr>
            <a:normAutofit/>
          </a:bodyPr>
          <a:lstStyle/>
          <a:p>
            <a:pPr marL="0" indent="0">
              <a:buNone/>
            </a:pPr>
            <a:r>
              <a:rPr lang="en-US" altLang="zh-TW" dirty="0" smtClean="0"/>
              <a:t>Given two pairs of functions:</a:t>
            </a:r>
          </a:p>
          <a:p>
            <a:pPr marL="0" indent="0">
              <a:buNone/>
            </a:pPr>
            <a:r>
              <a:rPr lang="en-US" altLang="zh-TW" dirty="0" smtClean="0"/>
              <a:t>y1(x) = x, y2(x) = ( x</a:t>
            </a:r>
            <a:r>
              <a:rPr lang="en-US" altLang="zh-TW" baseline="30000" dirty="0" smtClean="0"/>
              <a:t>2</a:t>
            </a:r>
            <a:r>
              <a:rPr lang="en-US" altLang="zh-TW" dirty="0" smtClean="0"/>
              <a:t> +2 )/ (|x|+1)</a:t>
            </a:r>
          </a:p>
          <a:p>
            <a:pPr marL="0" indent="0">
              <a:buNone/>
            </a:pPr>
            <a:r>
              <a:rPr lang="en-US" altLang="zh-TW" dirty="0" smtClean="0"/>
              <a:t>z1(x) = sin(x) + 1, z2(x) = cos(x)</a:t>
            </a:r>
          </a:p>
          <a:p>
            <a:pPr marL="0" indent="0">
              <a:buNone/>
            </a:pPr>
            <a:endParaRPr lang="en-US" altLang="zh-TW" dirty="0" smtClean="0"/>
          </a:p>
          <a:p>
            <a:pPr marL="0" indent="0">
              <a:buNone/>
            </a:pPr>
            <a:r>
              <a:rPr lang="en-US" altLang="zh-TW" dirty="0" smtClean="0"/>
              <a:t>Interpolate linearly the two functions of each pair. </a:t>
            </a:r>
          </a:p>
          <a:p>
            <a:pPr marL="0" indent="0">
              <a:buNone/>
            </a:pPr>
            <a:r>
              <a:rPr lang="en-US" altLang="zh-TW" dirty="0" smtClean="0"/>
              <a:t>e.g., y(x) = k y1(x) + (1-k) y2(x),</a:t>
            </a:r>
          </a:p>
        </p:txBody>
      </p:sp>
      <p:pic>
        <p:nvPicPr>
          <p:cNvPr id="4" name="Picture 3"/>
          <p:cNvPicPr>
            <a:picLocks noChangeAspect="1"/>
          </p:cNvPicPr>
          <p:nvPr/>
        </p:nvPicPr>
        <p:blipFill rotWithShape="1">
          <a:blip r:embed="rId2"/>
          <a:srcRect l="4250" t="14889" r="64500" b="41555"/>
          <a:stretch/>
        </p:blipFill>
        <p:spPr>
          <a:xfrm>
            <a:off x="6543674" y="1307938"/>
            <a:ext cx="5419725" cy="4249064"/>
          </a:xfrm>
          <a:prstGeom prst="rect">
            <a:avLst/>
          </a:prstGeom>
        </p:spPr>
      </p:pic>
    </p:spTree>
    <p:extLst>
      <p:ext uri="{BB962C8B-B14F-4D97-AF65-F5344CB8AC3E}">
        <p14:creationId xmlns:p14="http://schemas.microsoft.com/office/powerpoint/2010/main" val="263152773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838200" y="110482"/>
            <a:ext cx="10515600" cy="1325563"/>
          </a:xfrm>
        </p:spPr>
        <p:txBody>
          <a:bodyPr/>
          <a:lstStyle/>
          <a:p>
            <a:r>
              <a:rPr lang="en-US" altLang="zh-TW" dirty="0" smtClean="0"/>
              <a:t>Example</a:t>
            </a:r>
            <a:endParaRPr lang="zh-TW" altLang="en-US" dirty="0"/>
          </a:p>
        </p:txBody>
      </p:sp>
      <p:pic>
        <p:nvPicPr>
          <p:cNvPr id="3" name="example">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679051" y="1120290"/>
            <a:ext cx="6096000" cy="5181600"/>
          </a:xfrm>
          <a:prstGeom prst="rect">
            <a:avLst/>
          </a:prstGeom>
        </p:spPr>
      </p:pic>
    </p:spTree>
    <p:extLst>
      <p:ext uri="{BB962C8B-B14F-4D97-AF65-F5344CB8AC3E}">
        <p14:creationId xmlns:p14="http://schemas.microsoft.com/office/powerpoint/2010/main" val="95676938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3466</TotalTime>
  <Words>996</Words>
  <Application>Microsoft Office PowerPoint</Application>
  <PresentationFormat>Widescreen</PresentationFormat>
  <Paragraphs>109</Paragraphs>
  <Slides>18</Slides>
  <Notes>1</Notes>
  <HiddenSlides>0</HiddenSlides>
  <MMClips>4</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18</vt:i4>
      </vt:variant>
    </vt:vector>
  </HeadingPairs>
  <TitlesOfParts>
    <vt:vector size="24" baseType="lpstr">
      <vt:lpstr>新細明體</vt:lpstr>
      <vt:lpstr>Arial</vt:lpstr>
      <vt:lpstr>Calibri</vt:lpstr>
      <vt:lpstr>Calibri Light</vt:lpstr>
      <vt:lpstr>Courier New</vt:lpstr>
      <vt:lpstr>Office Theme</vt:lpstr>
      <vt:lpstr>MATLAB Programming</vt:lpstr>
      <vt:lpstr>Marking Scheme</vt:lpstr>
      <vt:lpstr>About the demo video</vt:lpstr>
      <vt:lpstr>Program file name format</vt:lpstr>
      <vt:lpstr>A Warm Reminder</vt:lpstr>
      <vt:lpstr>Program Header</vt:lpstr>
      <vt:lpstr>Example</vt:lpstr>
      <vt:lpstr>Example</vt:lpstr>
      <vt:lpstr>Example</vt:lpstr>
      <vt:lpstr>Problem 3.1. </vt:lpstr>
      <vt:lpstr>Problem 3.1. </vt:lpstr>
      <vt:lpstr>Problem 3.2. </vt:lpstr>
      <vt:lpstr>Problem 3.2. </vt:lpstr>
      <vt:lpstr>Problem 3.3. An Interactive System </vt:lpstr>
      <vt:lpstr>Problem 3.3 </vt:lpstr>
      <vt:lpstr>An Example to handle key events</vt:lpstr>
      <vt:lpstr>Enable a figure to receive key pressed events</vt:lpstr>
      <vt:lpstr>End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MATLAB</dc:title>
  <dc:creator>Windows User</dc:creator>
  <cp:lastModifiedBy>Windows User</cp:lastModifiedBy>
  <cp:revision>278</cp:revision>
  <dcterms:created xsi:type="dcterms:W3CDTF">2019-02-26T08:18:36Z</dcterms:created>
  <dcterms:modified xsi:type="dcterms:W3CDTF">2022-03-13T10:48:54Z</dcterms:modified>
</cp:coreProperties>
</file>